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12201"/>
    <p:restoredTop sz="91774"/>
  </p:normalViewPr>
  <p:slideViewPr>
    <p:cSldViewPr snapToGrid="0">
      <p:cViewPr varScale="1">
        <p:scale>
          <a:sx n="104" d="100"/>
          <a:sy n="104" d="100"/>
        </p:scale>
        <p:origin x="1032" y="150"/>
      </p:cViewPr>
      <p:guideLst>
        <p:guide orient="horz" pos="2204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presProps" Target="presProps.xml"  /><Relationship Id="rId2" Type="http://schemas.openxmlformats.org/officeDocument/2006/relationships/notesMaster" Target="notesMasters/notesMaster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D7F33701-F6AF-4C9B-A66A-E11938A72BE2}" type="datetime1">
              <a:rPr lang="ko-KR" altLang="en-US"/>
              <a:pPr lvl="0">
                <a:defRPr lang="ko-KR" altLang="en-US"/>
              </a:pPr>
              <a:t>2019-09-08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4F415DD0-657D-4F6F-AEC8-2D1C47AF454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F415DD0-657D-4F6F-AEC8-2D1C47AF4543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F415DD0-657D-4F6F-AEC8-2D1C47AF4543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F415DD0-657D-4F6F-AEC8-2D1C47AF4543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F415DD0-657D-4F6F-AEC8-2D1C47AF4543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2d 벡터 필드 예측, confidence map/affinity field로 keypoint 예측 및 생성 -&gt; openpose 완성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다양한 분석 모델 기법 활용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F415DD0-657D-4F6F-AEC8-2D1C47AF4543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F415DD0-657D-4F6F-AEC8-2D1C47AF4543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F415DD0-657D-4F6F-AEC8-2D1C47AF4543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F415DD0-657D-4F6F-AEC8-2D1C47AF4543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14B84-8385-4AFF-A0A6-C4B354B5D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55A76E-582E-4848-8ACB-C22404122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672517-8B18-4169-9FAF-1DC13BC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4DF0BD-6EEC-430C-9EFB-A65A620CD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ED632-E16D-4550-8DC1-22BE729B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10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E1641-B1E6-44A6-B7C1-CDA2C94B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C0F5CC-5DDA-46A4-8E94-735F813C7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8362A0-663B-45D3-828D-0A60ECAA8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2369E0-BDA5-4205-9484-88D539100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690EE-6CBF-4433-8D90-787FCDD5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04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A76DC1-7E3E-43BC-B675-BA902A63D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7B7AEA-387B-4AE1-9CC6-FF4803772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2201CA-AA4B-42E8-A4EB-8BC03012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24400-10D6-4E25-BB93-C1CB6178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C7925-DFEA-445D-8952-6D881DDE1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852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D7861-A7B7-4C93-AA8E-3EE80DA8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C357A8-4F9D-4AF0-A588-018E9A796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003933-A2A5-48DA-8DA7-D4745635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D7D8C-7817-42AA-A793-42AFDB5B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77EBE-F843-43B0-BA7F-69DF4BD5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62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81AE3-7114-42A8-8F87-48C62F6A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F926EB-89A6-41C8-8E5A-151C1D2DA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EB08B7-E836-499B-B5CC-285F45DDB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8BEFEB-F0C0-4C3A-91FB-AD8B5EB1E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9B1B58-13CE-4E4F-A0B3-7EB89DD4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30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41AF6-8C51-401C-B0DD-AA0FB237C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85AA0A-4D65-42F4-86F5-854FD7604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38989D-DC74-4E79-B805-749395576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F9440D-974E-4917-B09A-64871EBA0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CEC176-060E-4B2A-B257-EE79451D9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EDFD21-D7D0-423F-B7C0-13319CF3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84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9BC1B-5BDA-4E67-86B2-7A481DDF9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69693C-9A07-458D-9DB9-0C65D6C89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21CF3A-8CB9-4480-88A8-270BA8863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DB5AF9-C34B-4A30-9E52-6BE6E00980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348A02-0ADD-47B7-8920-E2A28E8D1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0CA035-76EE-43DA-865C-C6159D159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4E03D4-8E48-4F82-BB12-824067CFE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7E8D6E-28A8-4AF6-9CD2-BD2261BF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471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C79C5-147C-4A90-B03F-3E7CE75F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6871B0-65FE-438E-B427-7F62625FD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A1EC44-8D51-4592-9FF6-40F50BCCE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9A5911-32BD-4C1D-983C-4B123A20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39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8ACF2F-EC48-42E8-9DCC-A08C2D263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FAF138-8B99-4FCD-BF5B-0FE80775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C7CB59-FD8C-4DF0-836A-DE0C44B5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431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E126E-7967-47E5-B25D-C3978F7D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312C31-2DE7-4FE0-9424-6522492D1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BF1120-89A5-4314-B1C3-C440CDA04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120D4E-5587-4247-BB68-208BDE511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3D9A28-0319-439D-98EA-29920E82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9F9F65-3222-4023-90CA-79CE75664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005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D91D2-9FF4-4FDE-ADA3-2D35C79B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A92F62-2D67-4DCE-8508-F2544B4F5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C9572A-8BB5-4609-8DF5-9AF59736A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5B2FA-A3D9-47AE-9C45-39148730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B34754-5CBE-484E-BE76-016D71686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C4BD74-A047-4E17-81E4-5655CC71D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28350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658BB5-82FD-41B8-94C6-24A72507A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B48DB4-3CCB-41D3-A413-3B62B0E70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1DBB2A-283E-4D7F-877B-E4807FCAB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A8014-5132-48AC-845F-88BBE66743C2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86ECE0-6FF9-41FE-AE50-5C779FF48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A15206-164D-42D8-9A72-F9BEEA065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67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0.emf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hyperlink" Target="https://arxiv.org/abs/1611.08050" TargetMode="External" /><Relationship Id="rId7" Type="http://schemas.openxmlformats.org/officeDocument/2006/relationships/hyperlink" Target="https://www.learnopencv.com/deep-learning-based-human-pose-estimation-using-opencv-cpp-python/" TargetMode="External"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7.emf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hyperlink" Target="https://blog.naver.com/shino1025/221607197982" TargetMode="External"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7.emf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emf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2.emf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2.emf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3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emf"  /><Relationship Id="rId3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emf"  /><Relationship Id="rId3" Type="http://schemas.openxmlformats.org/officeDocument/2006/relationships/image" Target="../media/image5.png"  /><Relationship Id="rId4" Type="http://schemas.openxmlformats.org/officeDocument/2006/relationships/image" Target="../media/image6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4.png"  /><Relationship Id="rId2" Type="http://schemas.openxmlformats.org/officeDocument/2006/relationships/image" Target="../media/image2.emf"  /><Relationship Id="rId3" Type="http://schemas.openxmlformats.org/officeDocument/2006/relationships/image" Target="../media/image7.png"  /><Relationship Id="rId4" Type="http://schemas.openxmlformats.org/officeDocument/2006/relationships/image" Target="../media/image8.jpe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emf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emf"  /><Relationship Id="rId4" Type="http://schemas.openxmlformats.org/officeDocument/2006/relationships/image" Target="../media/image18.png"  /><Relationship Id="rId5" Type="http://schemas.openxmlformats.org/officeDocument/2006/relationships/image" Target="../media/image19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0.emf"  /><Relationship Id="rId4" Type="http://schemas.openxmlformats.org/officeDocument/2006/relationships/image" Target="../media/image21.png"  /><Relationship Id="rId5" Type="http://schemas.openxmlformats.org/officeDocument/2006/relationships/hyperlink" Target="https://github.com/CMU-Perceptual-Computing-Lab/openpose/blob/master/doc/installation.md" TargetMode="External" /><Relationship Id="rId6" Type="http://schemas.openxmlformats.org/officeDocument/2006/relationships/image" Target="../media/image2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0.emf"  /><Relationship Id="rId4" Type="http://schemas.openxmlformats.org/officeDocument/2006/relationships/image" Target="../media/image23.jpeg"  /><Relationship Id="rId5" Type="http://schemas.openxmlformats.org/officeDocument/2006/relationships/image" Target="../media/image24.jpeg"  /><Relationship Id="rId6" Type="http://schemas.openxmlformats.org/officeDocument/2006/relationships/hyperlink" Target="https://blog.naver.com/PostView.nhn?blogId=ekbae98&amp;logNo=221353669737&amp;isFromSearchAddView=true" TargetMode="Externa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ê²½ë¶ëíêµì ëí ì´ë¯¸ì§ ê²ìê²°ê³¼">
            <a:extLst>
              <a:ext uri="{FF2B5EF4-FFF2-40B4-BE49-F238E27FC236}">
                <a16:creationId xmlns:a16="http://schemas.microsoft.com/office/drawing/2014/main" id="{D8875792-B2B4-44E3-ABF5-34DF288A1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8" b="532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>
            <a:off x="0" y="-22223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6A33C-99C6-4374-B9CE-A988DBCCF7E4}"/>
              </a:ext>
            </a:extLst>
          </p:cNvPr>
          <p:cNvSpPr txBox="1"/>
          <p:nvPr/>
        </p:nvSpPr>
        <p:spPr>
          <a:xfrm>
            <a:off x="1498622" y="2774246"/>
            <a:ext cx="9186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종합설계프로젝트</a:t>
            </a:r>
            <a:r>
              <a:rPr lang="en-US" altLang="ko-K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1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376A6-3344-4B4E-85A4-5C085A227982}"/>
              </a:ext>
            </a:extLst>
          </p:cNvPr>
          <p:cNvSpPr txBox="1"/>
          <p:nvPr/>
        </p:nvSpPr>
        <p:spPr>
          <a:xfrm>
            <a:off x="1483828" y="3557588"/>
            <a:ext cx="9186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10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84409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dotGrid">
          <a:fgClr>
            <a:schemeClr val="tx1">
              <a:lumMod val="65000"/>
              <a:lumOff val="35000"/>
            </a:schemeClr>
          </a:fgClr>
          <a:bgClr>
            <a:schemeClr val="tx1">
              <a:lumMod val="75000"/>
              <a:lumOff val="25000"/>
            </a:schemeClr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/>
        </p:nvSpPr>
        <p:spPr>
          <a:xfrm rot="16200000" flipH="1" flipV="1">
            <a:off x="-1427035" y="3502313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aebdc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자유형: 도형 4"/>
          <p:cNvSpPr/>
          <p:nvPr/>
        </p:nvSpPr>
        <p:spPr>
          <a:xfrm rot="16200000" flipH="1" flipV="1">
            <a:off x="-1427035" y="2848982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e93e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자유형: 도형 3"/>
          <p:cNvSpPr/>
          <p:nvPr/>
        </p:nvSpPr>
        <p:spPr>
          <a:xfrm rot="16200000" flipH="1" flipV="1">
            <a:off x="-1427035" y="2247900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489" name="제목 1"/>
          <p:cNvSpPr>
            <a:spLocks noGrp="1"/>
          </p:cNvSpPr>
          <p:nvPr>
            <p:ph type="title" idx="0"/>
          </p:nvPr>
        </p:nvSpPr>
        <p:spPr>
          <a:xfrm>
            <a:off x="1851660" y="267379"/>
            <a:ext cx="8514250" cy="522066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en-GB" altLang="ko-KR" sz="4000">
                <a:solidFill>
                  <a:srgbClr val="de2a33"/>
                </a:solidFill>
                <a:latin typeface="Arial Black"/>
                <a:ea typeface="+mn-ea"/>
                <a:cs typeface="+mn-cs"/>
              </a:rPr>
              <a:t>KNU</a:t>
            </a:r>
            <a:r>
              <a:rPr lang="en-GB" altLang="ko-KR" sz="3200" spc="-133">
                <a:latin typeface="Arial Black"/>
              </a:rPr>
              <a:t> </a:t>
            </a:r>
            <a:r>
              <a:rPr lang="en-GB" altLang="ko-KR" sz="3200" b="1" spc="-133">
                <a:solidFill>
                  <a:schemeClr val="bg1">
                    <a:lumMod val="95000"/>
                  </a:schemeClr>
                </a:solidFill>
                <a:latin typeface="Arial Black"/>
              </a:rPr>
              <a:t>Academic</a:t>
            </a:r>
            <a:r>
              <a:rPr lang="en-GB" altLang="ko-KR" sz="3200" spc="-133">
                <a:solidFill>
                  <a:schemeClr val="bg1">
                    <a:lumMod val="95000"/>
                  </a:schemeClr>
                </a:solidFill>
                <a:latin typeface="Arial Black"/>
              </a:rPr>
              <a:t> Program</a:t>
            </a:r>
            <a:endParaRPr lang="ko-KR" altLang="en-US" sz="3200" spc="-133">
              <a:solidFill>
                <a:schemeClr val="bg1">
                  <a:lumMod val="95000"/>
                </a:schemeClr>
              </a:solidFill>
              <a:latin typeface="Arial Black"/>
            </a:endParaRPr>
          </a:p>
        </p:txBody>
      </p:sp>
      <p:pic>
        <p:nvPicPr>
          <p:cNvPr id="8491" name="그림 8490"/>
          <p:cNvPicPr>
            <a:picLocks noChangeAspect="1"/>
          </p:cNvPicPr>
          <p:nvPr/>
        </p:nvPicPr>
        <p:blipFill rotWithShape="1">
          <a:blip r:embed="rId3">
            <a:lum bright="100000"/>
          </a:blip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cxnSp>
        <p:nvCxnSpPr>
          <p:cNvPr id="8496" name="직선 연결선 8495"/>
          <p:cNvCxnSpPr/>
          <p:nvPr/>
        </p:nvCxnSpPr>
        <p:spPr>
          <a:xfrm>
            <a:off x="3439019" y="876828"/>
            <a:ext cx="506674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0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65760" y="1348030"/>
            <a:ext cx="3529930" cy="4352439"/>
          </a:xfrm>
          <a:prstGeom prst="rect">
            <a:avLst/>
          </a:prstGeom>
        </p:spPr>
      </p:pic>
      <p:pic>
        <p:nvPicPr>
          <p:cNvPr id="850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48892" y="1353794"/>
            <a:ext cx="5858692" cy="3553321"/>
          </a:xfrm>
          <a:prstGeom prst="rect">
            <a:avLst/>
          </a:prstGeom>
        </p:spPr>
      </p:pic>
      <p:sp>
        <p:nvSpPr>
          <p:cNvPr id="8508" name=""/>
          <p:cNvSpPr txBox="1"/>
          <p:nvPr/>
        </p:nvSpPr>
        <p:spPr>
          <a:xfrm>
            <a:off x="466297" y="6324031"/>
            <a:ext cx="11430002" cy="513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>
                <a:solidFill>
                  <a:schemeClr val="bg1"/>
                </a:solidFill>
                <a:hlinkClick r:id="rId6"/>
              </a:rPr>
              <a:t>https://arxiv.org/abs/1611.08050</a:t>
            </a:r>
            <a:endParaRPr lang="ko-KR" altLang="en-US" sz="14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ko-KR" altLang="en-US" sz="1400">
                <a:solidFill>
                  <a:schemeClr val="bg1"/>
                </a:solidFill>
                <a:hlinkClick r:id="rId7"/>
              </a:rPr>
              <a:t>https://www.learnopencv.com/deep-learning-based-human-pose-estimation-using-opencv-cpp-python/</a:t>
            </a:r>
            <a:endParaRPr lang="ko-KR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/>
  </p:transition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dotGrid">
          <a:fgClr>
            <a:schemeClr val="tx1">
              <a:lumMod val="65000"/>
              <a:lumOff val="35000"/>
            </a:schemeClr>
          </a:fgClr>
          <a:bgClr>
            <a:schemeClr val="tx1">
              <a:lumMod val="75000"/>
              <a:lumOff val="25000"/>
            </a:schemeClr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/>
        </p:nvSpPr>
        <p:spPr>
          <a:xfrm rot="16200000" flipH="1" flipV="1">
            <a:off x="-1427035" y="3502313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aebdc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자유형: 도형 4"/>
          <p:cNvSpPr/>
          <p:nvPr/>
        </p:nvSpPr>
        <p:spPr>
          <a:xfrm rot="16200000" flipH="1" flipV="1">
            <a:off x="-1427035" y="2848982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e93e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자유형: 도형 3"/>
          <p:cNvSpPr/>
          <p:nvPr/>
        </p:nvSpPr>
        <p:spPr>
          <a:xfrm rot="16200000" flipH="1" flipV="1">
            <a:off x="-1427035" y="2247900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489" name="제목 1"/>
          <p:cNvSpPr>
            <a:spLocks noGrp="1"/>
          </p:cNvSpPr>
          <p:nvPr>
            <p:ph type="title" idx="0"/>
          </p:nvPr>
        </p:nvSpPr>
        <p:spPr>
          <a:xfrm>
            <a:off x="1851660" y="267379"/>
            <a:ext cx="8514250" cy="522066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en-GB" altLang="ko-KR" sz="4000">
                <a:solidFill>
                  <a:srgbClr val="de2a33"/>
                </a:solidFill>
                <a:latin typeface="Arial Black"/>
                <a:ea typeface="+mn-ea"/>
                <a:cs typeface="+mn-cs"/>
              </a:rPr>
              <a:t>KNU</a:t>
            </a:r>
            <a:r>
              <a:rPr lang="en-GB" altLang="ko-KR" sz="3200" spc="-133">
                <a:latin typeface="Arial Black"/>
              </a:rPr>
              <a:t> </a:t>
            </a:r>
            <a:r>
              <a:rPr lang="en-GB" altLang="ko-KR" sz="3200" b="1" spc="-133">
                <a:solidFill>
                  <a:schemeClr val="bg1">
                    <a:lumMod val="95000"/>
                  </a:schemeClr>
                </a:solidFill>
                <a:latin typeface="Arial Black"/>
              </a:rPr>
              <a:t>Academic</a:t>
            </a:r>
            <a:r>
              <a:rPr lang="en-GB" altLang="ko-KR" sz="3200" spc="-133">
                <a:solidFill>
                  <a:schemeClr val="bg1">
                    <a:lumMod val="95000"/>
                  </a:schemeClr>
                </a:solidFill>
                <a:latin typeface="Arial Black"/>
              </a:rPr>
              <a:t> Program</a:t>
            </a:r>
            <a:endParaRPr lang="ko-KR" altLang="en-US" sz="3200" spc="-133">
              <a:solidFill>
                <a:schemeClr val="bg1">
                  <a:lumMod val="95000"/>
                </a:schemeClr>
              </a:solidFill>
              <a:latin typeface="Arial Black"/>
            </a:endParaRPr>
          </a:p>
        </p:txBody>
      </p:sp>
      <p:pic>
        <p:nvPicPr>
          <p:cNvPr id="8491" name="그림 8490"/>
          <p:cNvPicPr>
            <a:picLocks noChangeAspect="1"/>
          </p:cNvPicPr>
          <p:nvPr/>
        </p:nvPicPr>
        <p:blipFill rotWithShape="1">
          <a:blip r:embed="rId3">
            <a:lum bright="100000"/>
          </a:blip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cxnSp>
        <p:nvCxnSpPr>
          <p:cNvPr id="8496" name="직선 연결선 8495"/>
          <p:cNvCxnSpPr/>
          <p:nvPr/>
        </p:nvCxnSpPr>
        <p:spPr>
          <a:xfrm>
            <a:off x="3439019" y="876828"/>
            <a:ext cx="506674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0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05213" y="950764"/>
            <a:ext cx="2588954" cy="2980388"/>
          </a:xfrm>
          <a:prstGeom prst="rect">
            <a:avLst/>
          </a:prstGeom>
        </p:spPr>
      </p:pic>
      <p:pic>
        <p:nvPicPr>
          <p:cNvPr id="851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6067" y="908043"/>
            <a:ext cx="6277851" cy="5525271"/>
          </a:xfrm>
          <a:prstGeom prst="rect">
            <a:avLst/>
          </a:prstGeom>
        </p:spPr>
      </p:pic>
      <p:sp>
        <p:nvSpPr>
          <p:cNvPr id="8511" name=""/>
          <p:cNvSpPr txBox="1"/>
          <p:nvPr/>
        </p:nvSpPr>
        <p:spPr>
          <a:xfrm>
            <a:off x="423647" y="6535486"/>
            <a:ext cx="11430003" cy="293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>
                <a:solidFill>
                  <a:schemeClr val="bg1"/>
                </a:solidFill>
                <a:hlinkClick r:id="rId6"/>
              </a:rPr>
              <a:t>https://blog.naver.com/shino1025/221607197982</a:t>
            </a:r>
            <a:endParaRPr lang="ko-KR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/>
  </p:transition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dotGrid">
          <a:fgClr>
            <a:schemeClr val="tx1">
              <a:lumMod val="65000"/>
              <a:lumOff val="35000"/>
            </a:schemeClr>
          </a:fgClr>
          <a:bgClr>
            <a:schemeClr val="tx1">
              <a:lumMod val="75000"/>
              <a:lumOff val="25000"/>
            </a:schemeClr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/>
        </p:nvSpPr>
        <p:spPr>
          <a:xfrm rot="16200000" flipH="1" flipV="1">
            <a:off x="-1427035" y="3502313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aebdc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자유형: 도형 4"/>
          <p:cNvSpPr/>
          <p:nvPr/>
        </p:nvSpPr>
        <p:spPr>
          <a:xfrm rot="16200000" flipH="1" flipV="1">
            <a:off x="-1427035" y="2848982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e93e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자유형: 도형 3"/>
          <p:cNvSpPr/>
          <p:nvPr/>
        </p:nvSpPr>
        <p:spPr>
          <a:xfrm rot="16200000" flipH="1" flipV="1">
            <a:off x="-1427035" y="2247900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489" name="제목 1"/>
          <p:cNvSpPr>
            <a:spLocks noGrp="1"/>
          </p:cNvSpPr>
          <p:nvPr>
            <p:ph type="title" idx="0"/>
          </p:nvPr>
        </p:nvSpPr>
        <p:spPr>
          <a:xfrm>
            <a:off x="1851660" y="267379"/>
            <a:ext cx="8514250" cy="522066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en-GB" altLang="ko-KR" sz="4000">
                <a:solidFill>
                  <a:srgbClr val="de2a33"/>
                </a:solidFill>
                <a:latin typeface="Arial Black"/>
                <a:ea typeface="+mn-ea"/>
                <a:cs typeface="+mn-cs"/>
              </a:rPr>
              <a:t>KNU</a:t>
            </a:r>
            <a:r>
              <a:rPr lang="en-GB" altLang="ko-KR" sz="3200" spc="-133">
                <a:latin typeface="Arial Black"/>
              </a:rPr>
              <a:t> </a:t>
            </a:r>
            <a:r>
              <a:rPr lang="en-GB" altLang="ko-KR" sz="3200" b="1" spc="-133">
                <a:solidFill>
                  <a:schemeClr val="bg1">
                    <a:lumMod val="95000"/>
                  </a:schemeClr>
                </a:solidFill>
                <a:latin typeface="Arial Black"/>
              </a:rPr>
              <a:t>Academic</a:t>
            </a:r>
            <a:r>
              <a:rPr lang="en-GB" altLang="ko-KR" sz="3200" spc="-133">
                <a:solidFill>
                  <a:schemeClr val="bg1">
                    <a:lumMod val="95000"/>
                  </a:schemeClr>
                </a:solidFill>
                <a:latin typeface="Arial Black"/>
              </a:rPr>
              <a:t> Program</a:t>
            </a:r>
            <a:endParaRPr lang="ko-KR" altLang="en-US" sz="3200" spc="-133">
              <a:solidFill>
                <a:schemeClr val="bg1">
                  <a:lumMod val="95000"/>
                </a:schemeClr>
              </a:solidFill>
              <a:latin typeface="Arial Black"/>
            </a:endParaRPr>
          </a:p>
        </p:txBody>
      </p:sp>
      <p:pic>
        <p:nvPicPr>
          <p:cNvPr id="8491" name="그림 8490"/>
          <p:cNvPicPr>
            <a:picLocks noChangeAspect="1"/>
          </p:cNvPicPr>
          <p:nvPr/>
        </p:nvPicPr>
        <p:blipFill rotWithShape="1">
          <a:blip r:embed="rId3">
            <a:lum bright="100000"/>
          </a:blip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cxnSp>
        <p:nvCxnSpPr>
          <p:cNvPr id="8496" name="직선 연결선 8495"/>
          <p:cNvCxnSpPr/>
          <p:nvPr/>
        </p:nvCxnSpPr>
        <p:spPr>
          <a:xfrm>
            <a:off x="3439019" y="876828"/>
            <a:ext cx="506674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1059122"/>
            <a:ext cx="6850608" cy="5194679"/>
          </a:xfrm>
          <a:prstGeom prst="rect">
            <a:avLst/>
          </a:prstGeom>
        </p:spPr>
      </p:pic>
      <p:pic>
        <p:nvPicPr>
          <p:cNvPr id="851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60162" y="1052156"/>
            <a:ext cx="4619486" cy="530841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FBB2F8-13F9-4BB2-82B6-B01B3DA5FD1B}"/>
              </a:ext>
            </a:extLst>
          </p:cNvPr>
          <p:cNvSpPr/>
          <p:nvPr/>
        </p:nvSpPr>
        <p:spPr>
          <a:xfrm>
            <a:off x="2727586" y="2841127"/>
            <a:ext cx="10032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ko-KR" sz="5400" dirty="0">
                <a:solidFill>
                  <a:srgbClr val="DE2A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ko-KR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8E5EA1B6-E650-4F51-BFD9-11601545DC7F}"/>
              </a:ext>
            </a:extLst>
          </p:cNvPr>
          <p:cNvSpPr/>
          <p:nvPr/>
        </p:nvSpPr>
        <p:spPr>
          <a:xfrm flipH="1" flipV="1">
            <a:off x="2615587" y="-305144"/>
            <a:ext cx="6942961" cy="612531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E50F3D-145D-4E7D-9DC1-2F671DC5AA0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AA11E653-C64A-4BD2-8C15-FF8CD6FF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566" y="1839926"/>
            <a:ext cx="8514250" cy="522066"/>
          </a:xfrm>
        </p:spPr>
        <p:txBody>
          <a:bodyPr>
            <a:noAutofit/>
          </a:bodyPr>
          <a:lstStyle/>
          <a:p>
            <a:pPr algn="ctr"/>
            <a:r>
              <a:rPr lang="ko-KR" altLang="en-US" sz="3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추진 일정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91B128D-5B04-42E7-BD50-216FEE096037}"/>
              </a:ext>
            </a:extLst>
          </p:cNvPr>
          <p:cNvCxnSpPr>
            <a:cxnSpLocks/>
          </p:cNvCxnSpPr>
          <p:nvPr/>
        </p:nvCxnSpPr>
        <p:spPr>
          <a:xfrm>
            <a:off x="3354494" y="2510918"/>
            <a:ext cx="5901434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E9069A-2BA0-4BF3-AE4A-5443742C8B50}"/>
              </a:ext>
            </a:extLst>
          </p:cNvPr>
          <p:cNvCxnSpPr>
            <a:cxnSpLocks/>
          </p:cNvCxnSpPr>
          <p:nvPr/>
        </p:nvCxnSpPr>
        <p:spPr>
          <a:xfrm>
            <a:off x="2125612" y="3755249"/>
            <a:ext cx="2365167" cy="0"/>
          </a:xfrm>
          <a:prstGeom prst="line">
            <a:avLst/>
          </a:prstGeom>
          <a:ln w="31750">
            <a:solidFill>
              <a:srgbClr val="DE2A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제목 1">
            <a:extLst>
              <a:ext uri="{FF2B5EF4-FFF2-40B4-BE49-F238E27FC236}">
                <a16:creationId xmlns:a16="http://schemas.microsoft.com/office/drawing/2014/main" id="{D96AC6F7-EDB3-4DC6-82F1-9D66FE0CC73A}"/>
              </a:ext>
            </a:extLst>
          </p:cNvPr>
          <p:cNvSpPr txBox="1">
            <a:spLocks/>
          </p:cNvSpPr>
          <p:nvPr/>
        </p:nvSpPr>
        <p:spPr>
          <a:xfrm>
            <a:off x="1933952" y="3913096"/>
            <a:ext cx="2696778" cy="678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lnSpc>
                <a:spcPct val="160000"/>
              </a:lnSpc>
              <a:spcAft>
                <a:spcPct val="0"/>
              </a:spcAft>
            </a:pPr>
            <a:r>
              <a:rPr lang="en-US" altLang="ko-KR" sz="2000" b="1" spc="-50" dirty="0" err="1">
                <a:ln>
                  <a:solidFill>
                    <a:srgbClr val="FFFFFF">
                      <a:alpha val="5000"/>
                    </a:srgbClr>
                  </a:solidFill>
                </a:ln>
                <a:solidFill>
                  <a:srgbClr val="DE2A33"/>
                </a:solidFill>
                <a:latin typeface="Arial" panose="020B0604020202020204" pitchFamily="34" charset="0"/>
                <a:ea typeface="YDIYGo530"/>
                <a:cs typeface="Arial" panose="020B0604020202020204" pitchFamily="34" charset="0"/>
              </a:rPr>
              <a:t>Openpose</a:t>
            </a:r>
            <a:r>
              <a:rPr lang="en-US" altLang="ko-KR" sz="2000" b="1" spc="-50" dirty="0">
                <a:ln>
                  <a:solidFill>
                    <a:srgbClr val="FFFFFF">
                      <a:alpha val="5000"/>
                    </a:srgbClr>
                  </a:solidFill>
                </a:ln>
                <a:solidFill>
                  <a:srgbClr val="DE2A33"/>
                </a:solidFill>
                <a:latin typeface="Arial" panose="020B0604020202020204" pitchFamily="34" charset="0"/>
                <a:ea typeface="YDIYGo530"/>
                <a:cs typeface="Arial" panose="020B0604020202020204" pitchFamily="34" charset="0"/>
              </a:rPr>
              <a:t> </a:t>
            </a:r>
            <a:r>
              <a:rPr lang="ko-KR" altLang="en-US" sz="2000" b="1" spc="-50" dirty="0">
                <a:ln>
                  <a:solidFill>
                    <a:srgbClr val="FFFFFF">
                      <a:alpha val="5000"/>
                    </a:srgbClr>
                  </a:solidFill>
                </a:ln>
                <a:solidFill>
                  <a:srgbClr val="DE2A33"/>
                </a:solidFill>
                <a:latin typeface="Arial" panose="020B0604020202020204" pitchFamily="34" charset="0"/>
                <a:ea typeface="YDIYGo530"/>
                <a:cs typeface="Arial" panose="020B0604020202020204" pitchFamily="34" charset="0"/>
              </a:rPr>
              <a:t>환경 구축</a:t>
            </a:r>
            <a:r>
              <a:rPr lang="en-US" altLang="ko-KR" sz="2000" b="1" spc="-50" dirty="0">
                <a:ln>
                  <a:solidFill>
                    <a:srgbClr val="FFFFFF">
                      <a:alpha val="5000"/>
                    </a:srgbClr>
                  </a:solidFill>
                </a:ln>
                <a:solidFill>
                  <a:srgbClr val="DE2A33"/>
                </a:solidFill>
                <a:latin typeface="Arial" panose="020B0604020202020204" pitchFamily="34" charset="0"/>
                <a:ea typeface="YDIYGo530"/>
                <a:cs typeface="Arial" panose="020B0604020202020204" pitchFamily="34" charset="0"/>
              </a:rPr>
              <a:t> </a:t>
            </a:r>
            <a:r>
              <a:rPr lang="ko-KR" altLang="en-US" sz="2000" b="1" spc="-50" dirty="0">
                <a:ln>
                  <a:solidFill>
                    <a:srgbClr val="FFFFFF">
                      <a:alpha val="5000"/>
                    </a:srgbClr>
                  </a:solidFill>
                </a:ln>
                <a:solidFill>
                  <a:srgbClr val="DE2A33"/>
                </a:solidFill>
                <a:latin typeface="Arial" panose="020B0604020202020204" pitchFamily="34" charset="0"/>
                <a:ea typeface="YDIYGo530"/>
                <a:cs typeface="Arial" panose="020B0604020202020204" pitchFamily="34" charset="0"/>
              </a:rPr>
              <a:t>학습데이터 분석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3AE52B8-8037-4112-985F-9B2A43E63B27}"/>
              </a:ext>
            </a:extLst>
          </p:cNvPr>
          <p:cNvSpPr/>
          <p:nvPr/>
        </p:nvSpPr>
        <p:spPr>
          <a:xfrm>
            <a:off x="8249564" y="2838319"/>
            <a:ext cx="10032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ko-KR" sz="5400" dirty="0">
                <a:solidFill>
                  <a:srgbClr val="DE2A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ko-KR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CFF8B99-F194-4839-BE67-0DB2BE6CE21F}"/>
              </a:ext>
            </a:extLst>
          </p:cNvPr>
          <p:cNvCxnSpPr>
            <a:cxnSpLocks/>
          </p:cNvCxnSpPr>
          <p:nvPr/>
        </p:nvCxnSpPr>
        <p:spPr>
          <a:xfrm>
            <a:off x="7647590" y="3752441"/>
            <a:ext cx="2365167" cy="0"/>
          </a:xfrm>
          <a:prstGeom prst="line">
            <a:avLst/>
          </a:prstGeom>
          <a:ln w="31750">
            <a:solidFill>
              <a:srgbClr val="DE2A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제목 1">
            <a:extLst>
              <a:ext uri="{FF2B5EF4-FFF2-40B4-BE49-F238E27FC236}">
                <a16:creationId xmlns:a16="http://schemas.microsoft.com/office/drawing/2014/main" id="{725E9607-E19D-4D68-A788-DB122C9E398A}"/>
              </a:ext>
            </a:extLst>
          </p:cNvPr>
          <p:cNvSpPr txBox="1">
            <a:spLocks/>
          </p:cNvSpPr>
          <p:nvPr/>
        </p:nvSpPr>
        <p:spPr>
          <a:xfrm>
            <a:off x="7455930" y="3910288"/>
            <a:ext cx="2696778" cy="678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lnSpc>
                <a:spcPct val="160000"/>
              </a:lnSpc>
              <a:spcAft>
                <a:spcPct val="0"/>
              </a:spcAft>
            </a:pPr>
            <a:r>
              <a:rPr lang="ko-KR" altLang="en-US" sz="2000" b="1" spc="-50" dirty="0">
                <a:ln>
                  <a:solidFill>
                    <a:srgbClr val="FFFFFF">
                      <a:alpha val="5000"/>
                    </a:srgbClr>
                  </a:solidFill>
                </a:ln>
                <a:solidFill>
                  <a:srgbClr val="DE2A33"/>
                </a:solidFill>
                <a:latin typeface="Arial" panose="020B0604020202020204" pitchFamily="34" charset="0"/>
                <a:ea typeface="YDIYGo530"/>
                <a:cs typeface="Arial" panose="020B0604020202020204" pitchFamily="34" charset="0"/>
              </a:rPr>
              <a:t>논문 작성</a:t>
            </a:r>
            <a:endParaRPr lang="en-US" altLang="ko-KR" sz="2000" b="1" spc="-50" dirty="0">
              <a:ln>
                <a:solidFill>
                  <a:srgbClr val="FFFFFF">
                    <a:alpha val="5000"/>
                  </a:srgbClr>
                </a:solidFill>
              </a:ln>
              <a:solidFill>
                <a:srgbClr val="DE2A33"/>
              </a:solidFill>
              <a:latin typeface="Arial" panose="020B0604020202020204" pitchFamily="34" charset="0"/>
              <a:ea typeface="YDIYGo530"/>
              <a:cs typeface="Arial" panose="020B0604020202020204" pitchFamily="34" charset="0"/>
            </a:endParaRPr>
          </a:p>
          <a:p>
            <a:pPr algn="ctr" fontAlgn="base">
              <a:lnSpc>
                <a:spcPct val="160000"/>
              </a:lnSpc>
              <a:spcAft>
                <a:spcPct val="0"/>
              </a:spcAft>
            </a:pPr>
            <a:r>
              <a:rPr lang="ko-KR" altLang="en-US" sz="2000" b="1" spc="-50" dirty="0">
                <a:ln>
                  <a:solidFill>
                    <a:srgbClr val="FFFFFF">
                      <a:alpha val="5000"/>
                    </a:srgbClr>
                  </a:solidFill>
                </a:ln>
                <a:solidFill>
                  <a:srgbClr val="DE2A33"/>
                </a:solidFill>
                <a:latin typeface="Arial" panose="020B0604020202020204" pitchFamily="34" charset="0"/>
                <a:ea typeface="YDIYGo530"/>
                <a:cs typeface="Arial" panose="020B0604020202020204" pitchFamily="34" charset="0"/>
              </a:rPr>
              <a:t>학회 및 최종 발표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5583757-D418-40E0-978A-F69241B1DBDF}"/>
              </a:ext>
            </a:extLst>
          </p:cNvPr>
          <p:cNvSpPr/>
          <p:nvPr/>
        </p:nvSpPr>
        <p:spPr>
          <a:xfrm>
            <a:off x="5489944" y="2818414"/>
            <a:ext cx="10032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ko-KR" sz="5400" dirty="0">
                <a:solidFill>
                  <a:srgbClr val="DE2A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ko-KR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6A213FE-8C11-4D15-BE5A-2E5E54B57B5C}"/>
              </a:ext>
            </a:extLst>
          </p:cNvPr>
          <p:cNvCxnSpPr>
            <a:cxnSpLocks/>
          </p:cNvCxnSpPr>
          <p:nvPr/>
        </p:nvCxnSpPr>
        <p:spPr>
          <a:xfrm>
            <a:off x="4887970" y="3732536"/>
            <a:ext cx="2365167" cy="0"/>
          </a:xfrm>
          <a:prstGeom prst="line">
            <a:avLst/>
          </a:prstGeom>
          <a:ln w="31750">
            <a:solidFill>
              <a:srgbClr val="DE2A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B191A927-398C-4964-90C2-A5950E0CABFA}"/>
              </a:ext>
            </a:extLst>
          </p:cNvPr>
          <p:cNvSpPr txBox="1">
            <a:spLocks/>
          </p:cNvSpPr>
          <p:nvPr/>
        </p:nvSpPr>
        <p:spPr>
          <a:xfrm>
            <a:off x="4694941" y="3900849"/>
            <a:ext cx="2696778" cy="678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lnSpc>
                <a:spcPct val="160000"/>
              </a:lnSpc>
              <a:spcAft>
                <a:spcPct val="0"/>
              </a:spcAft>
            </a:pPr>
            <a:r>
              <a:rPr lang="ko-KR" altLang="en-US" sz="2000" b="1" spc="-50" dirty="0">
                <a:ln>
                  <a:solidFill>
                    <a:srgbClr val="FFFFFF">
                      <a:alpha val="5000"/>
                    </a:srgbClr>
                  </a:solidFill>
                </a:ln>
                <a:solidFill>
                  <a:srgbClr val="DE2A33"/>
                </a:solidFill>
                <a:latin typeface="Arial" panose="020B0604020202020204" pitchFamily="34" charset="0"/>
                <a:ea typeface="YDIYGo530"/>
                <a:cs typeface="Arial" panose="020B0604020202020204" pitchFamily="34" charset="0"/>
              </a:rPr>
              <a:t>테스트 데이터 분석</a:t>
            </a:r>
            <a:endParaRPr lang="en-US" altLang="ko-KR" sz="2000" b="1" spc="-50" dirty="0">
              <a:ln>
                <a:solidFill>
                  <a:srgbClr val="FFFFFF">
                    <a:alpha val="5000"/>
                  </a:srgbClr>
                </a:solidFill>
              </a:ln>
              <a:solidFill>
                <a:srgbClr val="DE2A33"/>
              </a:solidFill>
              <a:latin typeface="Arial" panose="020B0604020202020204" pitchFamily="34" charset="0"/>
              <a:ea typeface="YDIYGo530"/>
              <a:cs typeface="Arial" panose="020B0604020202020204" pitchFamily="34" charset="0"/>
            </a:endParaRPr>
          </a:p>
          <a:p>
            <a:pPr algn="ctr" fontAlgn="base">
              <a:lnSpc>
                <a:spcPct val="160000"/>
              </a:lnSpc>
              <a:spcAft>
                <a:spcPct val="0"/>
              </a:spcAft>
            </a:pPr>
            <a:r>
              <a:rPr lang="ko-KR" altLang="en-US" sz="2000" b="1" spc="-50" dirty="0">
                <a:ln>
                  <a:solidFill>
                    <a:srgbClr val="FFFFFF">
                      <a:alpha val="5000"/>
                    </a:srgbClr>
                  </a:solidFill>
                </a:ln>
                <a:solidFill>
                  <a:srgbClr val="DE2A33"/>
                </a:solidFill>
                <a:latin typeface="Arial" panose="020B0604020202020204" pitchFamily="34" charset="0"/>
                <a:ea typeface="YDIYGo530"/>
                <a:cs typeface="Arial" panose="020B0604020202020204" pitchFamily="34" charset="0"/>
              </a:rPr>
              <a:t>웹 기반 프로그램 작성</a:t>
            </a:r>
          </a:p>
        </p:txBody>
      </p:sp>
    </p:spTree>
    <p:extLst>
      <p:ext uri="{BB962C8B-B14F-4D97-AF65-F5344CB8AC3E}">
        <p14:creationId xmlns:p14="http://schemas.microsoft.com/office/powerpoint/2010/main" val="337851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DF0088C6-F7A6-45EF-B7AF-05A3A052F8E4}"/>
              </a:ext>
            </a:extLst>
          </p:cNvPr>
          <p:cNvSpPr/>
          <p:nvPr/>
        </p:nvSpPr>
        <p:spPr>
          <a:xfrm rot="16200000" flipH="1" flipV="1">
            <a:off x="-1427035" y="3502313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AEBDC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F626FD21-4FAA-4400-8624-C91E6ED1E2C4}"/>
              </a:ext>
            </a:extLst>
          </p:cNvPr>
          <p:cNvSpPr/>
          <p:nvPr/>
        </p:nvSpPr>
        <p:spPr>
          <a:xfrm rot="16200000" flipH="1" flipV="1">
            <a:off x="-1427035" y="2848982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E93E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14605677-B499-4E8A-B485-B3C1A1E644F1}"/>
              </a:ext>
            </a:extLst>
          </p:cNvPr>
          <p:cNvSpPr/>
          <p:nvPr/>
        </p:nvSpPr>
        <p:spPr>
          <a:xfrm rot="16200000" flipH="1" flipV="1">
            <a:off x="-1427035" y="2247900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89" name="제목 1">
            <a:extLst>
              <a:ext uri="{FF2B5EF4-FFF2-40B4-BE49-F238E27FC236}">
                <a16:creationId xmlns:a16="http://schemas.microsoft.com/office/drawing/2014/main" id="{4C855618-7FE5-40EE-BA3C-F6BEEDFFC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618468"/>
            <a:ext cx="8514250" cy="522066"/>
          </a:xfrm>
        </p:spPr>
        <p:txBody>
          <a:bodyPr>
            <a:noAutofit/>
          </a:bodyPr>
          <a:lstStyle/>
          <a:p>
            <a:pPr algn="ctr"/>
            <a:r>
              <a:rPr lang="ko-KR" altLang="en-US" sz="3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기대효과 및 활용방안</a:t>
            </a:r>
            <a:endParaRPr lang="ko-KR" altLang="en-US" sz="2800" spc="-15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8491" name="그림 8490">
            <a:extLst>
              <a:ext uri="{FF2B5EF4-FFF2-40B4-BE49-F238E27FC236}">
                <a16:creationId xmlns:a16="http://schemas.microsoft.com/office/drawing/2014/main" id="{1D9E1E66-14B9-48FB-BEF4-54EF2C0240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cxnSp>
        <p:nvCxnSpPr>
          <p:cNvPr id="8496" name="직선 연결선 8495">
            <a:extLst>
              <a:ext uri="{FF2B5EF4-FFF2-40B4-BE49-F238E27FC236}">
                <a16:creationId xmlns:a16="http://schemas.microsoft.com/office/drawing/2014/main" id="{E0C884B9-8F11-43A6-9B67-E29F275FA709}"/>
              </a:ext>
            </a:extLst>
          </p:cNvPr>
          <p:cNvCxnSpPr/>
          <p:nvPr/>
        </p:nvCxnSpPr>
        <p:spPr>
          <a:xfrm>
            <a:off x="3491791" y="1242134"/>
            <a:ext cx="5066741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D73787-09ED-4E7D-8075-86ABD52D2075}"/>
              </a:ext>
            </a:extLst>
          </p:cNvPr>
          <p:cNvSpPr/>
          <p:nvPr/>
        </p:nvSpPr>
        <p:spPr>
          <a:xfrm>
            <a:off x="2339562" y="3556041"/>
            <a:ext cx="2425664" cy="6381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spc="-150" dirty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운동 자세 교정</a:t>
            </a:r>
            <a:endParaRPr lang="en-US" altLang="ko-KR" sz="1600" spc="-150" dirty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183F709-1589-496D-B07B-0BA73484A7B0}"/>
              </a:ext>
            </a:extLst>
          </p:cNvPr>
          <p:cNvSpPr/>
          <p:nvPr/>
        </p:nvSpPr>
        <p:spPr>
          <a:xfrm>
            <a:off x="8171342" y="4535707"/>
            <a:ext cx="2459328" cy="6381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머신러닝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학습</a:t>
            </a:r>
            <a:endParaRPr lang="en-US" altLang="ko-KR" sz="1600" spc="-150" dirty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E3C01E3-A711-4419-AB71-B0D6726C4EC0}"/>
              </a:ext>
            </a:extLst>
          </p:cNvPr>
          <p:cNvSpPr/>
          <p:nvPr/>
        </p:nvSpPr>
        <p:spPr>
          <a:xfrm>
            <a:off x="7898030" y="3878805"/>
            <a:ext cx="3084499" cy="6381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-150" dirty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OPENPOSE</a:t>
            </a:r>
            <a:r>
              <a:rPr lang="ko-KR" altLang="en-US" sz="2800" spc="-150" dirty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 학습</a:t>
            </a:r>
            <a:endParaRPr lang="en-US" altLang="ko-KR" sz="1600" spc="-150" dirty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540F1D-8167-4CDF-BA0A-2737ECFFE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8570" y="3341625"/>
            <a:ext cx="2068969" cy="2068969"/>
          </a:xfrm>
          <a:prstGeom prst="rect">
            <a:avLst/>
          </a:prstGeom>
        </p:spPr>
      </p:pic>
      <p:pic>
        <p:nvPicPr>
          <p:cNvPr id="2054" name="Picture 6" descr="íë¡ê·¸ëë¨¸ ìì´ì½ì ëí ì´ë¯¸ì§ ê²ìê²°ê³¼">
            <a:extLst>
              <a:ext uri="{FF2B5EF4-FFF2-40B4-BE49-F238E27FC236}">
                <a16:creationId xmlns:a16="http://schemas.microsoft.com/office/drawing/2014/main" id="{1AF380D9-7418-4C22-B4D9-5A43CFA88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638" y="2025169"/>
            <a:ext cx="1359553" cy="135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ì¬ì©ì pngì ëí ì´ë¯¸ì§ ê²ìê²°ê³¼">
            <a:extLst>
              <a:ext uri="{FF2B5EF4-FFF2-40B4-BE49-F238E27FC236}">
                <a16:creationId xmlns:a16="http://schemas.microsoft.com/office/drawing/2014/main" id="{D718F522-B646-43FC-9373-3FD13738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585" y="1840288"/>
            <a:ext cx="1637742" cy="163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49E80E70-B9CB-4B53-BF36-97BCA3CC55E0}"/>
              </a:ext>
            </a:extLst>
          </p:cNvPr>
          <p:cNvSpPr/>
          <p:nvPr/>
        </p:nvSpPr>
        <p:spPr>
          <a:xfrm>
            <a:off x="2242578" y="4197867"/>
            <a:ext cx="2765501" cy="6381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spc="-150" dirty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바른 자세로 운동</a:t>
            </a:r>
            <a:endParaRPr lang="en-US" altLang="ko-KR" sz="1600" spc="-150" dirty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0E4C63-838C-46F5-8C2D-E30E189A1E55}"/>
              </a:ext>
            </a:extLst>
          </p:cNvPr>
          <p:cNvSpPr/>
          <p:nvPr/>
        </p:nvSpPr>
        <p:spPr>
          <a:xfrm>
            <a:off x="2348709" y="4839693"/>
            <a:ext cx="2425664" cy="6381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spc="-150" dirty="0">
                <a:solidFill>
                  <a:schemeClr val="bg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부상 위험 감소</a:t>
            </a:r>
            <a:endParaRPr lang="en-US" altLang="ko-KR" sz="1600" spc="-150" dirty="0">
              <a:solidFill>
                <a:schemeClr val="bg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91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72BF8B4-7905-451A-BE4E-97E5D3320DC8}"/>
              </a:ext>
            </a:extLst>
          </p:cNvPr>
          <p:cNvSpPr/>
          <p:nvPr/>
        </p:nvSpPr>
        <p:spPr>
          <a:xfrm rot="16200000" flipH="1" flipV="1">
            <a:off x="-1427035" y="3395633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AEBDC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F626FD21-4FAA-4400-8624-C91E6ED1E2C4}"/>
              </a:ext>
            </a:extLst>
          </p:cNvPr>
          <p:cNvSpPr/>
          <p:nvPr/>
        </p:nvSpPr>
        <p:spPr>
          <a:xfrm rot="16200000" flipH="1" flipV="1">
            <a:off x="-1427035" y="2848982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E93E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14605677-B499-4E8A-B485-B3C1A1E644F1}"/>
              </a:ext>
            </a:extLst>
          </p:cNvPr>
          <p:cNvSpPr/>
          <p:nvPr/>
        </p:nvSpPr>
        <p:spPr>
          <a:xfrm rot="16200000" flipH="1" flipV="1">
            <a:off x="-1427035" y="2247900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89" name="제목 1">
            <a:extLst>
              <a:ext uri="{FF2B5EF4-FFF2-40B4-BE49-F238E27FC236}">
                <a16:creationId xmlns:a16="http://schemas.microsoft.com/office/drawing/2014/main" id="{4C855618-7FE5-40EE-BA3C-F6BEEDFFC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618468"/>
            <a:ext cx="8514250" cy="522066"/>
          </a:xfrm>
        </p:spPr>
        <p:txBody>
          <a:bodyPr>
            <a:noAutofit/>
          </a:bodyPr>
          <a:lstStyle/>
          <a:p>
            <a:pPr algn="ctr"/>
            <a:r>
              <a:rPr lang="ko-KR" altLang="en-US" sz="4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과제 성과 계획</a:t>
            </a:r>
            <a:endParaRPr lang="ko-KR" altLang="en-US" sz="3200" spc="-15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8491" name="그림 8490">
            <a:extLst>
              <a:ext uri="{FF2B5EF4-FFF2-40B4-BE49-F238E27FC236}">
                <a16:creationId xmlns:a16="http://schemas.microsoft.com/office/drawing/2014/main" id="{1D9E1E66-14B9-48FB-BEF4-54EF2C0240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cxnSp>
        <p:nvCxnSpPr>
          <p:cNvPr id="8496" name="직선 연결선 8495">
            <a:extLst>
              <a:ext uri="{FF2B5EF4-FFF2-40B4-BE49-F238E27FC236}">
                <a16:creationId xmlns:a16="http://schemas.microsoft.com/office/drawing/2014/main" id="{E0C884B9-8F11-43A6-9B67-E29F275FA709}"/>
              </a:ext>
            </a:extLst>
          </p:cNvPr>
          <p:cNvCxnSpPr/>
          <p:nvPr/>
        </p:nvCxnSpPr>
        <p:spPr>
          <a:xfrm>
            <a:off x="3491791" y="1242134"/>
            <a:ext cx="5066741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ì¹ì ëí ì´ë¯¸ì§ ê²ìê²°ê³¼">
            <a:extLst>
              <a:ext uri="{FF2B5EF4-FFF2-40B4-BE49-F238E27FC236}">
                <a16:creationId xmlns:a16="http://schemas.microsoft.com/office/drawing/2014/main" id="{3E5731D7-8ABB-4731-AA95-933641664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06" y="2047057"/>
            <a:ext cx="4432197" cy="300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C7C8B5-2D8A-4376-BD52-E77663779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824" y="1809620"/>
            <a:ext cx="3140555" cy="44299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81D769-60FB-426B-9638-7FBAC069F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564" y="2436108"/>
            <a:ext cx="5085936" cy="285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6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DCFFC9-89B0-463B-8C16-D25A23EB6BAD}"/>
              </a:ext>
            </a:extLst>
          </p:cNvPr>
          <p:cNvSpPr txBox="1"/>
          <p:nvPr/>
        </p:nvSpPr>
        <p:spPr>
          <a:xfrm>
            <a:off x="3677677" y="2967335"/>
            <a:ext cx="4836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Arial Black" panose="020B0A04020102020204" pitchFamily="34" charset="0"/>
              </a:rPr>
              <a:t>THANK YOU</a:t>
            </a:r>
            <a:endParaRPr lang="ko-KR" altLang="en-US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41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2A738AB7-5DF1-498D-8E43-CE53F87EEC08}"/>
              </a:ext>
            </a:extLst>
          </p:cNvPr>
          <p:cNvSpPr/>
          <p:nvPr/>
        </p:nvSpPr>
        <p:spPr>
          <a:xfrm>
            <a:off x="-5537200" y="0"/>
            <a:ext cx="10744421" cy="6858000"/>
          </a:xfrm>
          <a:prstGeom prst="parallelogram">
            <a:avLst>
              <a:gd name="adj" fmla="val 4388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381000" dir="45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D08D93C-12AB-4DF1-943F-8AFC67D3B536}"/>
              </a:ext>
            </a:extLst>
          </p:cNvPr>
          <p:cNvSpPr/>
          <p:nvPr/>
        </p:nvSpPr>
        <p:spPr>
          <a:xfrm>
            <a:off x="-3327400" y="0"/>
            <a:ext cx="8153621" cy="6858000"/>
          </a:xfrm>
          <a:prstGeom prst="parallelogram">
            <a:avLst>
              <a:gd name="adj" fmla="val 43889"/>
            </a:avLst>
          </a:prstGeom>
          <a:solidFill>
            <a:srgbClr val="C00000"/>
          </a:solidFill>
          <a:ln>
            <a:noFill/>
          </a:ln>
          <a:effectLst>
            <a:outerShdw blurRad="203200" dist="190500" dir="45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8A44E0-2023-43FF-972D-D9670C7FA8CB}"/>
              </a:ext>
            </a:extLst>
          </p:cNvPr>
          <p:cNvSpPr txBox="1"/>
          <p:nvPr/>
        </p:nvSpPr>
        <p:spPr>
          <a:xfrm>
            <a:off x="351267" y="1230152"/>
            <a:ext cx="4747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chemeClr val="bg1"/>
                </a:solidFill>
                <a:latin typeface="Arial Black" panose="020B0A0402010202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33914EEC-DF1D-4731-8465-AC07CF531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268" y="1476949"/>
            <a:ext cx="2745238" cy="522066"/>
          </a:xfrm>
        </p:spPr>
        <p:txBody>
          <a:bodyPr>
            <a:noAutofit/>
          </a:bodyPr>
          <a:lstStyle/>
          <a:p>
            <a:r>
              <a:rPr lang="ko-KR" alt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목적 및 필요성</a:t>
            </a:r>
            <a:endParaRPr lang="ko-KR" altLang="en-US" sz="2000" spc="-15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2CFC0065-4576-4950-AEF6-75197C95A04D}"/>
              </a:ext>
            </a:extLst>
          </p:cNvPr>
          <p:cNvSpPr txBox="1">
            <a:spLocks/>
          </p:cNvSpPr>
          <p:nvPr/>
        </p:nvSpPr>
        <p:spPr>
          <a:xfrm>
            <a:off x="6319268" y="2455484"/>
            <a:ext cx="3420444" cy="522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내용 및 추진 방법</a:t>
            </a:r>
            <a:endParaRPr lang="ko-KR" altLang="en-US" sz="2000" spc="-15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11D590D2-B6CD-4380-965C-B7AC893031E1}"/>
              </a:ext>
            </a:extLst>
          </p:cNvPr>
          <p:cNvSpPr txBox="1">
            <a:spLocks/>
          </p:cNvSpPr>
          <p:nvPr/>
        </p:nvSpPr>
        <p:spPr>
          <a:xfrm>
            <a:off x="6319268" y="3441572"/>
            <a:ext cx="4144485" cy="522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추진 일정 </a:t>
            </a:r>
            <a:r>
              <a:rPr lang="en-US" altLang="ko-KR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예산 계획</a:t>
            </a:r>
            <a:endParaRPr lang="ko-KR" altLang="en-US" sz="2000" spc="-15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B8024DFB-8F1C-4959-B40C-49D66160EC92}"/>
              </a:ext>
            </a:extLst>
          </p:cNvPr>
          <p:cNvSpPr txBox="1">
            <a:spLocks/>
          </p:cNvSpPr>
          <p:nvPr/>
        </p:nvSpPr>
        <p:spPr>
          <a:xfrm>
            <a:off x="6319268" y="4402516"/>
            <a:ext cx="1868223" cy="522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기대효과</a:t>
            </a:r>
            <a:endParaRPr lang="ko-KR" altLang="en-US" sz="2000" spc="-15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C58268EC-266B-45E9-9B8B-016855F1D9D8}"/>
              </a:ext>
            </a:extLst>
          </p:cNvPr>
          <p:cNvSpPr txBox="1">
            <a:spLocks/>
          </p:cNvSpPr>
          <p:nvPr/>
        </p:nvSpPr>
        <p:spPr>
          <a:xfrm>
            <a:off x="6319268" y="5358559"/>
            <a:ext cx="2893768" cy="522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과제 성과 계획</a:t>
            </a:r>
            <a:endParaRPr lang="ko-KR" altLang="en-US" sz="2000" spc="-15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39FF4-C535-4D39-A643-F5CF8E7438CD}"/>
              </a:ext>
            </a:extLst>
          </p:cNvPr>
          <p:cNvSpPr txBox="1"/>
          <p:nvPr/>
        </p:nvSpPr>
        <p:spPr>
          <a:xfrm rot="17648475">
            <a:off x="2214313" y="1407277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DFCBB6-2DB4-4FE5-9931-0AFAC8DF8E2A}"/>
              </a:ext>
            </a:extLst>
          </p:cNvPr>
          <p:cNvSpPr txBox="1"/>
          <p:nvPr/>
        </p:nvSpPr>
        <p:spPr>
          <a:xfrm>
            <a:off x="5449669" y="1333755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DD1F28"/>
                </a:solidFill>
                <a:latin typeface="Arial Black" panose="020B0A04020102020204" pitchFamily="34" charset="0"/>
              </a:rPr>
              <a:t>1</a:t>
            </a:r>
            <a:endParaRPr lang="ko-KR" altLang="en-US" sz="5400" dirty="0">
              <a:solidFill>
                <a:srgbClr val="DD1F28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A49ECC-13F6-4D99-95DA-AABC6880FD11}"/>
              </a:ext>
            </a:extLst>
          </p:cNvPr>
          <p:cNvSpPr txBox="1"/>
          <p:nvPr/>
        </p:nvSpPr>
        <p:spPr>
          <a:xfrm>
            <a:off x="5440080" y="2289798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DD1F28"/>
                </a:solidFill>
                <a:latin typeface="Arial Black" panose="020B0A04020102020204" pitchFamily="34" charset="0"/>
              </a:rPr>
              <a:t>2</a:t>
            </a:r>
            <a:endParaRPr lang="ko-KR" altLang="en-US" sz="5400" dirty="0">
              <a:solidFill>
                <a:srgbClr val="DD1F28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C880DE-11DB-4400-8589-0B7C18685F5F}"/>
              </a:ext>
            </a:extLst>
          </p:cNvPr>
          <p:cNvSpPr txBox="1"/>
          <p:nvPr/>
        </p:nvSpPr>
        <p:spPr>
          <a:xfrm>
            <a:off x="5440079" y="3245841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DD1F28"/>
                </a:solidFill>
                <a:latin typeface="Arial Black" panose="020B0A04020102020204" pitchFamily="34" charset="0"/>
              </a:rPr>
              <a:t>3</a:t>
            </a:r>
            <a:endParaRPr lang="ko-KR" altLang="en-US" sz="5400" dirty="0">
              <a:solidFill>
                <a:srgbClr val="DD1F28"/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B740F58-1588-4547-AA13-F04F7C84F7B1}"/>
              </a:ext>
            </a:extLst>
          </p:cNvPr>
          <p:cNvSpPr txBox="1"/>
          <p:nvPr/>
        </p:nvSpPr>
        <p:spPr>
          <a:xfrm>
            <a:off x="5449669" y="4201884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DD1F28"/>
                </a:solidFill>
                <a:latin typeface="Arial Black" panose="020B0A04020102020204" pitchFamily="34" charset="0"/>
              </a:rPr>
              <a:t>4</a:t>
            </a:r>
            <a:endParaRPr lang="ko-KR" altLang="en-US" sz="5400" dirty="0">
              <a:solidFill>
                <a:srgbClr val="DD1F28"/>
              </a:solidFill>
              <a:latin typeface="Arial Black" panose="020B0A040201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636618E-2401-4EA4-AD92-C3D3393B3513}"/>
              </a:ext>
            </a:extLst>
          </p:cNvPr>
          <p:cNvSpPr txBox="1"/>
          <p:nvPr/>
        </p:nvSpPr>
        <p:spPr>
          <a:xfrm>
            <a:off x="5449669" y="5157927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DD1F28"/>
                </a:solidFill>
                <a:latin typeface="Arial Black" panose="020B0A04020102020204" pitchFamily="34" charset="0"/>
              </a:rPr>
              <a:t>5</a:t>
            </a:r>
            <a:endParaRPr lang="ko-KR" altLang="en-US" sz="5400" dirty="0">
              <a:solidFill>
                <a:srgbClr val="DD1F28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2BBCCE9-BE3C-4C9C-B438-D6CA5F5FF03A}"/>
              </a:ext>
            </a:extLst>
          </p:cNvPr>
          <p:cNvCxnSpPr>
            <a:cxnSpLocks/>
          </p:cNvCxnSpPr>
          <p:nvPr/>
        </p:nvCxnSpPr>
        <p:spPr>
          <a:xfrm flipV="1">
            <a:off x="5449669" y="1999015"/>
            <a:ext cx="4320000" cy="19386"/>
          </a:xfrm>
          <a:prstGeom prst="line">
            <a:avLst/>
          </a:prstGeom>
          <a:ln w="28575">
            <a:solidFill>
              <a:srgbClr val="DA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1F0249E-DE85-474F-9EEA-B4284D084FFA}"/>
              </a:ext>
            </a:extLst>
          </p:cNvPr>
          <p:cNvCxnSpPr>
            <a:cxnSpLocks/>
          </p:cNvCxnSpPr>
          <p:nvPr/>
        </p:nvCxnSpPr>
        <p:spPr>
          <a:xfrm flipV="1">
            <a:off x="5449669" y="2972758"/>
            <a:ext cx="4320000" cy="19386"/>
          </a:xfrm>
          <a:prstGeom prst="line">
            <a:avLst/>
          </a:prstGeom>
          <a:ln w="28575">
            <a:solidFill>
              <a:srgbClr val="DA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7719884-4FE0-4308-ABBF-88C3A0308FFE}"/>
              </a:ext>
            </a:extLst>
          </p:cNvPr>
          <p:cNvCxnSpPr>
            <a:cxnSpLocks/>
          </p:cNvCxnSpPr>
          <p:nvPr/>
        </p:nvCxnSpPr>
        <p:spPr>
          <a:xfrm flipV="1">
            <a:off x="5449669" y="3919108"/>
            <a:ext cx="4320000" cy="19386"/>
          </a:xfrm>
          <a:prstGeom prst="line">
            <a:avLst/>
          </a:prstGeom>
          <a:ln w="28575">
            <a:solidFill>
              <a:srgbClr val="DA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813DA13-F063-4822-9C4B-8A3152B1BC72}"/>
              </a:ext>
            </a:extLst>
          </p:cNvPr>
          <p:cNvCxnSpPr>
            <a:cxnSpLocks/>
          </p:cNvCxnSpPr>
          <p:nvPr/>
        </p:nvCxnSpPr>
        <p:spPr>
          <a:xfrm flipV="1">
            <a:off x="5449669" y="4884713"/>
            <a:ext cx="4320000" cy="19386"/>
          </a:xfrm>
          <a:prstGeom prst="line">
            <a:avLst/>
          </a:prstGeom>
          <a:ln w="28575">
            <a:solidFill>
              <a:srgbClr val="DA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4BF1249-6F00-4BDD-80CF-7EBE18A3D465}"/>
              </a:ext>
            </a:extLst>
          </p:cNvPr>
          <p:cNvCxnSpPr>
            <a:cxnSpLocks/>
          </p:cNvCxnSpPr>
          <p:nvPr/>
        </p:nvCxnSpPr>
        <p:spPr>
          <a:xfrm flipV="1">
            <a:off x="5449669" y="5840625"/>
            <a:ext cx="4320000" cy="19386"/>
          </a:xfrm>
          <a:prstGeom prst="line">
            <a:avLst/>
          </a:prstGeom>
          <a:ln w="28575">
            <a:solidFill>
              <a:srgbClr val="DA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42459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292E7F9-D9DD-48D4-90D8-98587A611972}"/>
              </a:ext>
            </a:extLst>
          </p:cNvPr>
          <p:cNvSpPr/>
          <p:nvPr/>
        </p:nvSpPr>
        <p:spPr>
          <a:xfrm>
            <a:off x="2088811" y="5029046"/>
            <a:ext cx="2499423" cy="97358"/>
          </a:xfrm>
          <a:prstGeom prst="rect">
            <a:avLst/>
          </a:prstGeom>
          <a:gradFill>
            <a:gsLst>
              <a:gs pos="73000">
                <a:srgbClr val="DE2A33"/>
              </a:gs>
              <a:gs pos="27000">
                <a:srgbClr val="DE2A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8E5EA1B6-E650-4F51-BFD9-11601545DC7F}"/>
              </a:ext>
            </a:extLst>
          </p:cNvPr>
          <p:cNvSpPr/>
          <p:nvPr/>
        </p:nvSpPr>
        <p:spPr>
          <a:xfrm flipH="1" flipV="1">
            <a:off x="2615587" y="-305144"/>
            <a:ext cx="6942961" cy="612531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E50F3D-145D-4E7D-9DC1-2F671DC5AA0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sp>
        <p:nvSpPr>
          <p:cNvPr id="93" name="제목 1">
            <a:extLst>
              <a:ext uri="{FF2B5EF4-FFF2-40B4-BE49-F238E27FC236}">
                <a16:creationId xmlns:a16="http://schemas.microsoft.com/office/drawing/2014/main" id="{15995F8F-1531-4E64-9714-BDB30CC4C821}"/>
              </a:ext>
            </a:extLst>
          </p:cNvPr>
          <p:cNvSpPr txBox="1">
            <a:spLocks/>
          </p:cNvSpPr>
          <p:nvPr/>
        </p:nvSpPr>
        <p:spPr>
          <a:xfrm>
            <a:off x="7620359" y="5582589"/>
            <a:ext cx="2420142" cy="5077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000" spc="-150">
                <a:solidFill>
                  <a:srgbClr val="DE2A33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KIM WOOYEON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479FB43-3A4C-450A-8BD8-592DA1C598C9}"/>
              </a:ext>
            </a:extLst>
          </p:cNvPr>
          <p:cNvSpPr/>
          <p:nvPr/>
        </p:nvSpPr>
        <p:spPr>
          <a:xfrm>
            <a:off x="7553384" y="5027730"/>
            <a:ext cx="2499423" cy="98230"/>
          </a:xfrm>
          <a:prstGeom prst="rect">
            <a:avLst/>
          </a:prstGeom>
          <a:gradFill>
            <a:gsLst>
              <a:gs pos="73000">
                <a:srgbClr val="DE2A33"/>
              </a:gs>
              <a:gs pos="27000">
                <a:srgbClr val="DE2A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3C17B3A-EC38-43B1-A0CA-65B22643248B}"/>
              </a:ext>
            </a:extLst>
          </p:cNvPr>
          <p:cNvSpPr/>
          <p:nvPr/>
        </p:nvSpPr>
        <p:spPr>
          <a:xfrm>
            <a:off x="4821098" y="5028387"/>
            <a:ext cx="2496800" cy="97358"/>
          </a:xfrm>
          <a:prstGeom prst="rect">
            <a:avLst/>
          </a:prstGeom>
          <a:gradFill>
            <a:gsLst>
              <a:gs pos="73000">
                <a:srgbClr val="DE2A33"/>
              </a:gs>
              <a:gs pos="27000">
                <a:srgbClr val="DE2A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제목 1">
            <a:extLst>
              <a:ext uri="{FF2B5EF4-FFF2-40B4-BE49-F238E27FC236}">
                <a16:creationId xmlns:a16="http://schemas.microsoft.com/office/drawing/2014/main" id="{E7045E67-07C5-4973-BE12-59A3BB5000A3}"/>
              </a:ext>
            </a:extLst>
          </p:cNvPr>
          <p:cNvSpPr txBox="1">
            <a:spLocks/>
          </p:cNvSpPr>
          <p:nvPr/>
        </p:nvSpPr>
        <p:spPr>
          <a:xfrm>
            <a:off x="1809750" y="1143740"/>
            <a:ext cx="8514250" cy="522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spc="-150" dirty="0">
                <a:solidFill>
                  <a:srgbClr val="DE2A33"/>
                </a:solidFill>
                <a:latin typeface="Arial Black" panose="020B0A04020102020204" pitchFamily="34" charset="0"/>
                <a:ea typeface="+mn-ea"/>
                <a:cs typeface="+mn-cs"/>
              </a:rPr>
              <a:t>종합설계프로젝트</a:t>
            </a:r>
            <a:r>
              <a:rPr lang="en-US" altLang="ko-KR" sz="3600" spc="-150" dirty="0">
                <a:solidFill>
                  <a:srgbClr val="DE2A33"/>
                </a:solidFill>
                <a:latin typeface="Arial Black" panose="020B0A04020102020204" pitchFamily="34" charset="0"/>
                <a:ea typeface="+mn-ea"/>
                <a:cs typeface="+mn-cs"/>
              </a:rPr>
              <a:t>1 10</a:t>
            </a:r>
            <a:r>
              <a:rPr lang="ko-KR" altLang="en-US" sz="3600" spc="-150" dirty="0">
                <a:solidFill>
                  <a:srgbClr val="DE2A33"/>
                </a:solidFill>
                <a:latin typeface="Arial Black" panose="020B0A04020102020204" pitchFamily="34" charset="0"/>
                <a:ea typeface="+mn-ea"/>
                <a:cs typeface="+mn-cs"/>
              </a:rPr>
              <a:t>조</a:t>
            </a:r>
            <a:endParaRPr lang="ko-KR" altLang="en-US" sz="3600" spc="-15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89C046E3-9FDF-4E99-8333-D379D3D07E47}"/>
              </a:ext>
            </a:extLst>
          </p:cNvPr>
          <p:cNvCxnSpPr>
            <a:cxnSpLocks/>
          </p:cNvCxnSpPr>
          <p:nvPr/>
        </p:nvCxnSpPr>
        <p:spPr>
          <a:xfrm>
            <a:off x="3794760" y="1828366"/>
            <a:ext cx="464820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0F6520-4725-49D4-BAFF-369E7BFE3087}"/>
              </a:ext>
            </a:extLst>
          </p:cNvPr>
          <p:cNvSpPr txBox="1"/>
          <p:nvPr/>
        </p:nvSpPr>
        <p:spPr>
          <a:xfrm>
            <a:off x="2161806" y="5633491"/>
            <a:ext cx="2386453" cy="400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 err="1">
                <a:latin typeface="Arial Black" panose="020B0A04020102020204" pitchFamily="34" charset="0"/>
                <a:cs typeface="Arial" panose="020B0604020202020204" pitchFamily="34" charset="0"/>
              </a:rPr>
              <a:t>라희재</a:t>
            </a:r>
            <a:endParaRPr lang="ko-KR" altLang="en-US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0C86EFB-DD84-4473-AEDC-2044C2430936}"/>
              </a:ext>
            </a:extLst>
          </p:cNvPr>
          <p:cNvSpPr txBox="1"/>
          <p:nvPr/>
        </p:nvSpPr>
        <p:spPr>
          <a:xfrm>
            <a:off x="4870376" y="5633491"/>
            <a:ext cx="2386453" cy="400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000" spc="-150">
                <a:solidFill>
                  <a:srgbClr val="DE2A33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LEE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윤정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E23CE75-41F0-48FB-8F53-D3EA0DAC07FD}"/>
              </a:ext>
            </a:extLst>
          </p:cNvPr>
          <p:cNvSpPr/>
          <p:nvPr/>
        </p:nvSpPr>
        <p:spPr>
          <a:xfrm>
            <a:off x="3260048" y="5405424"/>
            <a:ext cx="144000" cy="144000"/>
          </a:xfrm>
          <a:prstGeom prst="ellipse">
            <a:avLst/>
          </a:prstGeom>
          <a:solidFill>
            <a:srgbClr val="DE2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36C0C472-AD01-48DA-875B-008BA80BE6A5}"/>
              </a:ext>
            </a:extLst>
          </p:cNvPr>
          <p:cNvSpPr/>
          <p:nvPr/>
        </p:nvSpPr>
        <p:spPr>
          <a:xfrm>
            <a:off x="5968618" y="5405424"/>
            <a:ext cx="144000" cy="144000"/>
          </a:xfrm>
          <a:prstGeom prst="ellipse">
            <a:avLst/>
          </a:prstGeom>
          <a:solidFill>
            <a:srgbClr val="DE2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B6863617-0E38-4A71-909F-095DDAE6C5FF}"/>
              </a:ext>
            </a:extLst>
          </p:cNvPr>
          <p:cNvSpPr/>
          <p:nvPr/>
        </p:nvSpPr>
        <p:spPr>
          <a:xfrm>
            <a:off x="8736423" y="5405424"/>
            <a:ext cx="144000" cy="144000"/>
          </a:xfrm>
          <a:prstGeom prst="ellipse">
            <a:avLst/>
          </a:prstGeom>
          <a:solidFill>
            <a:srgbClr val="DE2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89AE5A-EE3D-4A9C-9E01-00E78C97E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963" y="1990927"/>
            <a:ext cx="3679309" cy="276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8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: 도형 52"/>
          <p:cNvSpPr/>
          <p:nvPr/>
        </p:nvSpPr>
        <p:spPr>
          <a:xfrm flipH="1" flipV="1">
            <a:off x="2600347" y="-305144"/>
            <a:ext cx="6942961" cy="612531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9239" y="519412"/>
            <a:ext cx="4577577" cy="6132921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09919" y="710821"/>
            <a:ext cx="1831169" cy="5933934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744C40C9-6EC9-46B7-A08B-13D65BC2B512}"/>
              </a:ext>
            </a:extLst>
          </p:cNvPr>
          <p:cNvSpPr/>
          <p:nvPr/>
        </p:nvSpPr>
        <p:spPr>
          <a:xfrm flipH="1" flipV="1">
            <a:off x="2615587" y="-305144"/>
            <a:ext cx="6942961" cy="612531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62EA4AB2-3073-4F5F-8E2B-71871F5508B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11718D-B138-4E9D-B2AA-D219F7406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57" y="483632"/>
            <a:ext cx="5334000" cy="4914900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2CBF9564-31DE-4EA8-B285-0E382E840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24"/>
          <a:stretch/>
        </p:blipFill>
        <p:spPr bwMode="auto">
          <a:xfrm>
            <a:off x="463857" y="5078028"/>
            <a:ext cx="5334000" cy="150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1590161-D34E-4CF1-99DE-BF96B8C61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151" y="1083081"/>
            <a:ext cx="5782923" cy="38183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D5520CD-5F1E-4BFE-AFB1-4B651F3627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274"/>
          <a:stretch/>
        </p:blipFill>
        <p:spPr>
          <a:xfrm>
            <a:off x="5937100" y="4213236"/>
            <a:ext cx="5575269" cy="4982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882129-63F4-4DF2-88DA-3E0EADE9F1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9966">
            <a:off x="5975682" y="1611818"/>
            <a:ext cx="5956062" cy="4459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C920175-534E-4DF5-B74F-CE43F9F8695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6199"/>
          <a:stretch/>
        </p:blipFill>
        <p:spPr>
          <a:xfrm>
            <a:off x="5937100" y="4901736"/>
            <a:ext cx="6170608" cy="98270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26565DC-3A73-406B-B938-169DBC68D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9258" y="2170944"/>
            <a:ext cx="6170608" cy="3549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F9C040D-DD5D-4231-A42E-6169D54C4E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428046">
            <a:off x="5943813" y="2731532"/>
            <a:ext cx="60198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7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5"/>
          <p:cNvSpPr/>
          <p:nvPr/>
        </p:nvSpPr>
        <p:spPr>
          <a:xfrm flipH="1">
            <a:off x="4663670" y="4833673"/>
            <a:ext cx="2846793" cy="603085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f1a1a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자유형: 도형 24"/>
          <p:cNvSpPr/>
          <p:nvPr/>
        </p:nvSpPr>
        <p:spPr>
          <a:xfrm flipH="1">
            <a:off x="4213318" y="5190507"/>
            <a:ext cx="3747497" cy="603085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ec8489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4" name="자유형: 도형 23"/>
          <p:cNvSpPr/>
          <p:nvPr/>
        </p:nvSpPr>
        <p:spPr>
          <a:xfrm flipH="1">
            <a:off x="3762966" y="5547341"/>
            <a:ext cx="4648201" cy="603085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e86a7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" name="자유형: 도형 22"/>
          <p:cNvSpPr/>
          <p:nvPr/>
        </p:nvSpPr>
        <p:spPr>
          <a:xfrm flipH="1">
            <a:off x="3199086" y="5904175"/>
            <a:ext cx="5775961" cy="603085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e66066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4" name="자유형: 도형 43"/>
          <p:cNvSpPr/>
          <p:nvPr/>
        </p:nvSpPr>
        <p:spPr>
          <a:xfrm flipH="1" flipV="1">
            <a:off x="2606062" y="9525"/>
            <a:ext cx="6942961" cy="612531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5" name="자유형: 도형 44"/>
          <p:cNvSpPr/>
          <p:nvPr/>
        </p:nvSpPr>
        <p:spPr>
          <a:xfrm flipH="1">
            <a:off x="2615586" y="6261008"/>
            <a:ext cx="6942961" cy="603085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55656" y="83747"/>
            <a:ext cx="2414671" cy="2779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03368" y="3821456"/>
            <a:ext cx="67852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2800" mc:Ignorable="hp" hp:hslEmbossed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견고딕"/>
                <a:ea typeface="HY견고딕"/>
                <a:cs typeface="조선일보명조"/>
              </a:rPr>
              <a:t>자세를 인식하고 가이드해주는</a:t>
            </a:r>
            <a:endParaRPr xmlns:mc="http://schemas.openxmlformats.org/markup-compatibility/2006" xmlns:hp="http://schemas.haansoft.com/office/presentation/8.0" lang="ko-KR" altLang="en-US" sz="2800" mc:Ignorable="hp" hp:hslEmbossed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HY견고딕"/>
              <a:ea typeface="HY견고딕"/>
              <a:cs typeface="조선일보명조"/>
            </a:endParaRPr>
          </a:p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2800" mc:Ignorable="hp" hp:hslEmbossed="0">
                <a:solidFill>
                  <a:srgbClr val="da2127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견고딕"/>
                <a:ea typeface="HY견고딕"/>
                <a:cs typeface="조선일보명조"/>
              </a:rPr>
              <a:t>코칭 시스템</a:t>
            </a:r>
            <a:endParaRPr xmlns:mc="http://schemas.openxmlformats.org/markup-compatibility/2006" xmlns:hp="http://schemas.haansoft.com/office/presentation/8.0" lang="en-US" altLang="ko-KR" sz="2800" mc:Ignorable="hp" hp:hslEmbossed="0">
              <a:solidFill>
                <a:srgbClr val="da2127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HY견고딕"/>
              <a:ea typeface="HY견고딕"/>
              <a:cs typeface="조선일보명조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9620"/>
          <a:stretch>
            <a:fillRect/>
          </a:stretch>
        </p:blipFill>
        <p:spPr>
          <a:xfrm>
            <a:off x="3188855" y="887170"/>
            <a:ext cx="2676850" cy="26464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867433"/>
            <a:ext cx="2676850" cy="266614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/>
  </p:transition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dotGrid">
          <a:fgClr>
            <a:schemeClr val="tx1">
              <a:lumMod val="65000"/>
              <a:lumOff val="35000"/>
            </a:schemeClr>
          </a:fgClr>
          <a:bgClr>
            <a:schemeClr val="tx1">
              <a:lumMod val="75000"/>
              <a:lumOff val="25000"/>
            </a:schemeClr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/>
        </p:nvSpPr>
        <p:spPr>
          <a:xfrm rot="16200000" flipH="1" flipV="1">
            <a:off x="-1427035" y="3502313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aebdc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자유형: 도형 4"/>
          <p:cNvSpPr/>
          <p:nvPr/>
        </p:nvSpPr>
        <p:spPr>
          <a:xfrm rot="16200000" flipH="1" flipV="1">
            <a:off x="-1427035" y="2848982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e93e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자유형: 도형 3"/>
          <p:cNvSpPr/>
          <p:nvPr/>
        </p:nvSpPr>
        <p:spPr>
          <a:xfrm rot="16200000" flipH="1" flipV="1">
            <a:off x="-1427035" y="2247900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489" name="제목 1"/>
          <p:cNvSpPr>
            <a:spLocks noGrp="1"/>
          </p:cNvSpPr>
          <p:nvPr>
            <p:ph type="title" idx="0"/>
          </p:nvPr>
        </p:nvSpPr>
        <p:spPr>
          <a:xfrm>
            <a:off x="1851660" y="267379"/>
            <a:ext cx="8514250" cy="522066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en-GB" altLang="ko-KR" sz="4000">
                <a:solidFill>
                  <a:srgbClr val="de2a33"/>
                </a:solidFill>
                <a:latin typeface="Arial Black"/>
                <a:ea typeface="+mn-ea"/>
                <a:cs typeface="+mn-cs"/>
              </a:rPr>
              <a:t>KNU</a:t>
            </a:r>
            <a:r>
              <a:rPr lang="en-GB" altLang="ko-KR" sz="3200" spc="-133">
                <a:latin typeface="Arial Black"/>
              </a:rPr>
              <a:t> </a:t>
            </a:r>
            <a:r>
              <a:rPr lang="en-GB" altLang="ko-KR" sz="3200" b="1" spc="-133">
                <a:solidFill>
                  <a:schemeClr val="bg1">
                    <a:lumMod val="95000"/>
                  </a:schemeClr>
                </a:solidFill>
                <a:latin typeface="Arial Black"/>
              </a:rPr>
              <a:t>Academic</a:t>
            </a:r>
            <a:r>
              <a:rPr lang="en-GB" altLang="ko-KR" sz="3200" spc="-133">
                <a:solidFill>
                  <a:schemeClr val="bg1">
                    <a:lumMod val="95000"/>
                  </a:schemeClr>
                </a:solidFill>
                <a:latin typeface="Arial Black"/>
              </a:rPr>
              <a:t> Program</a:t>
            </a:r>
            <a:endParaRPr lang="ko-KR" altLang="en-US" sz="3200" spc="-133">
              <a:solidFill>
                <a:schemeClr val="bg1">
                  <a:lumMod val="95000"/>
                </a:schemeClr>
              </a:solidFill>
              <a:latin typeface="Arial Black"/>
            </a:endParaRPr>
          </a:p>
        </p:txBody>
      </p:sp>
      <p:pic>
        <p:nvPicPr>
          <p:cNvPr id="8491" name="그림 8490"/>
          <p:cNvPicPr>
            <a:picLocks noChangeAspect="1"/>
          </p:cNvPicPr>
          <p:nvPr/>
        </p:nvPicPr>
        <p:blipFill rotWithShape="1">
          <a:blip r:embed="rId3">
            <a:lum bright="100000"/>
          </a:blip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cxnSp>
        <p:nvCxnSpPr>
          <p:cNvPr id="8496" name="직선 연결선 8495"/>
          <p:cNvCxnSpPr/>
          <p:nvPr/>
        </p:nvCxnSpPr>
        <p:spPr>
          <a:xfrm>
            <a:off x="3439019" y="876828"/>
            <a:ext cx="506674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9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6027" y="1004687"/>
            <a:ext cx="11594910" cy="2808570"/>
          </a:xfrm>
          <a:prstGeom prst="rect">
            <a:avLst/>
          </a:prstGeom>
        </p:spPr>
      </p:pic>
      <p:pic>
        <p:nvPicPr>
          <p:cNvPr id="850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54179" y="3850185"/>
            <a:ext cx="11611591" cy="2823001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/>
  </p:transition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dotGrid">
          <a:fgClr>
            <a:schemeClr val="tx1">
              <a:lumMod val="65000"/>
              <a:lumOff val="35000"/>
            </a:schemeClr>
          </a:fgClr>
          <a:bgClr>
            <a:schemeClr val="tx1">
              <a:lumMod val="75000"/>
              <a:lumOff val="25000"/>
            </a:schemeClr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/>
        </p:nvSpPr>
        <p:spPr>
          <a:xfrm rot="16200000" flipH="1" flipV="1">
            <a:off x="-1427035" y="3502313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aebdc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자유형: 도형 4"/>
          <p:cNvSpPr/>
          <p:nvPr/>
        </p:nvSpPr>
        <p:spPr>
          <a:xfrm rot="16200000" flipH="1" flipV="1">
            <a:off x="-1427035" y="2848982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e93e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자유형: 도형 3"/>
          <p:cNvSpPr/>
          <p:nvPr/>
        </p:nvSpPr>
        <p:spPr>
          <a:xfrm rot="16200000" flipH="1" flipV="1">
            <a:off x="-1427035" y="2247900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489" name="제목 1"/>
          <p:cNvSpPr>
            <a:spLocks noGrp="1"/>
          </p:cNvSpPr>
          <p:nvPr>
            <p:ph type="title" idx="0"/>
          </p:nvPr>
        </p:nvSpPr>
        <p:spPr>
          <a:xfrm>
            <a:off x="1851660" y="267379"/>
            <a:ext cx="8514250" cy="522066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en-GB" altLang="ko-KR" sz="4000">
                <a:solidFill>
                  <a:srgbClr val="de2a33"/>
                </a:solidFill>
                <a:latin typeface="Arial Black"/>
                <a:ea typeface="+mn-ea"/>
                <a:cs typeface="+mn-cs"/>
              </a:rPr>
              <a:t>KNU</a:t>
            </a:r>
            <a:r>
              <a:rPr lang="en-GB" altLang="ko-KR" sz="3200" spc="-133">
                <a:latin typeface="Arial Black"/>
              </a:rPr>
              <a:t> </a:t>
            </a:r>
            <a:r>
              <a:rPr lang="en-GB" altLang="ko-KR" sz="3200" b="1" spc="-133">
                <a:solidFill>
                  <a:schemeClr val="bg1">
                    <a:lumMod val="95000"/>
                  </a:schemeClr>
                </a:solidFill>
                <a:latin typeface="Arial Black"/>
              </a:rPr>
              <a:t>Academic</a:t>
            </a:r>
            <a:r>
              <a:rPr lang="en-GB" altLang="ko-KR" sz="3200" spc="-133">
                <a:solidFill>
                  <a:schemeClr val="bg1">
                    <a:lumMod val="95000"/>
                  </a:schemeClr>
                </a:solidFill>
                <a:latin typeface="Arial Black"/>
              </a:rPr>
              <a:t> Program</a:t>
            </a:r>
            <a:endParaRPr lang="ko-KR" altLang="en-US" sz="3200" spc="-133">
              <a:solidFill>
                <a:schemeClr val="bg1">
                  <a:lumMod val="95000"/>
                </a:schemeClr>
              </a:solidFill>
              <a:latin typeface="Arial Black"/>
            </a:endParaRPr>
          </a:p>
        </p:txBody>
      </p:sp>
      <p:pic>
        <p:nvPicPr>
          <p:cNvPr id="8491" name="그림 8490"/>
          <p:cNvPicPr>
            <a:picLocks noChangeAspect="1"/>
          </p:cNvPicPr>
          <p:nvPr/>
        </p:nvPicPr>
        <p:blipFill rotWithShape="1">
          <a:blip r:embed="rId3">
            <a:lum bright="100000"/>
          </a:blip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cxnSp>
        <p:nvCxnSpPr>
          <p:cNvPr id="8496" name="직선 연결선 8495"/>
          <p:cNvCxnSpPr/>
          <p:nvPr/>
        </p:nvCxnSpPr>
        <p:spPr>
          <a:xfrm>
            <a:off x="3439019" y="876828"/>
            <a:ext cx="506674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0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3442" y="1106156"/>
            <a:ext cx="5893473" cy="5240052"/>
          </a:xfrm>
          <a:prstGeom prst="rect">
            <a:avLst/>
          </a:prstGeom>
        </p:spPr>
      </p:pic>
      <p:sp>
        <p:nvSpPr>
          <p:cNvPr id="8501" name=""/>
          <p:cNvSpPr txBox="1"/>
          <p:nvPr/>
        </p:nvSpPr>
        <p:spPr>
          <a:xfrm>
            <a:off x="467577" y="6496960"/>
            <a:ext cx="7932932" cy="29246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 lang="ko-KR" altLang="en-US"/>
            </a:pPr>
            <a:r>
              <a:rPr lang="ko-KR" altLang="en-US" sz="1400">
                <a:solidFill>
                  <a:schemeClr val="bg1"/>
                </a:solidFill>
                <a:hlinkClick r:id="rId5"/>
              </a:rPr>
              <a:t>https://github.com/CMU-Perceptual-Computing-Lab/openpose/blob/master/doc/installation.md</a:t>
            </a:r>
            <a:endParaRPr lang="ko-KR" altLang="en-US" sz="1400">
              <a:solidFill>
                <a:schemeClr val="bg1"/>
              </a:solidFill>
            </a:endParaRPr>
          </a:p>
        </p:txBody>
      </p:sp>
      <p:pic>
        <p:nvPicPr>
          <p:cNvPr id="850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88373" y="1121150"/>
            <a:ext cx="5609796" cy="5224652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/>
  </p:transition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dotGrid">
          <a:fgClr>
            <a:schemeClr val="tx1">
              <a:lumMod val="65000"/>
              <a:lumOff val="35000"/>
            </a:schemeClr>
          </a:fgClr>
          <a:bgClr>
            <a:schemeClr val="tx1">
              <a:lumMod val="75000"/>
              <a:lumOff val="25000"/>
            </a:schemeClr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/>
        </p:nvSpPr>
        <p:spPr>
          <a:xfrm rot="16200000" flipH="1" flipV="1">
            <a:off x="-1427035" y="3502313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aebdc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자유형: 도형 4"/>
          <p:cNvSpPr/>
          <p:nvPr/>
        </p:nvSpPr>
        <p:spPr>
          <a:xfrm rot="16200000" flipH="1" flipV="1">
            <a:off x="-1427035" y="2848982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e93e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자유형: 도형 3"/>
          <p:cNvSpPr/>
          <p:nvPr/>
        </p:nvSpPr>
        <p:spPr>
          <a:xfrm rot="16200000" flipH="1" flipV="1">
            <a:off x="-1427035" y="2247900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489" name="제목 1"/>
          <p:cNvSpPr>
            <a:spLocks noGrp="1"/>
          </p:cNvSpPr>
          <p:nvPr>
            <p:ph type="title" idx="0"/>
          </p:nvPr>
        </p:nvSpPr>
        <p:spPr>
          <a:xfrm>
            <a:off x="1851660" y="267379"/>
            <a:ext cx="8514250" cy="522066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en-GB" altLang="ko-KR" sz="4000">
                <a:solidFill>
                  <a:srgbClr val="de2a33"/>
                </a:solidFill>
                <a:latin typeface="Arial Black"/>
                <a:ea typeface="+mn-ea"/>
                <a:cs typeface="+mn-cs"/>
              </a:rPr>
              <a:t>KNU</a:t>
            </a:r>
            <a:r>
              <a:rPr lang="en-GB" altLang="ko-KR" sz="3200" spc="-133">
                <a:latin typeface="Arial Black"/>
              </a:rPr>
              <a:t> </a:t>
            </a:r>
            <a:r>
              <a:rPr lang="en-GB" altLang="ko-KR" sz="3200" b="1" spc="-133">
                <a:solidFill>
                  <a:schemeClr val="bg1">
                    <a:lumMod val="95000"/>
                  </a:schemeClr>
                </a:solidFill>
                <a:latin typeface="Arial Black"/>
              </a:rPr>
              <a:t>Academic</a:t>
            </a:r>
            <a:r>
              <a:rPr lang="en-GB" altLang="ko-KR" sz="3200" spc="-133">
                <a:solidFill>
                  <a:schemeClr val="bg1">
                    <a:lumMod val="95000"/>
                  </a:schemeClr>
                </a:solidFill>
                <a:latin typeface="Arial Black"/>
              </a:rPr>
              <a:t> Program</a:t>
            </a:r>
            <a:endParaRPr lang="ko-KR" altLang="en-US" sz="3200" spc="-133">
              <a:solidFill>
                <a:schemeClr val="bg1">
                  <a:lumMod val="95000"/>
                </a:schemeClr>
              </a:solidFill>
              <a:latin typeface="Arial Black"/>
            </a:endParaRPr>
          </a:p>
        </p:txBody>
      </p:sp>
      <p:pic>
        <p:nvPicPr>
          <p:cNvPr id="8491" name="그림 8490"/>
          <p:cNvPicPr>
            <a:picLocks noChangeAspect="1"/>
          </p:cNvPicPr>
          <p:nvPr/>
        </p:nvPicPr>
        <p:blipFill rotWithShape="1">
          <a:blip r:embed="rId3">
            <a:lum bright="100000"/>
          </a:blip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cxnSp>
        <p:nvCxnSpPr>
          <p:cNvPr id="8496" name="직선 연결선 8495"/>
          <p:cNvCxnSpPr/>
          <p:nvPr/>
        </p:nvCxnSpPr>
        <p:spPr>
          <a:xfrm>
            <a:off x="3439019" y="876828"/>
            <a:ext cx="506674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0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8752" y="1190625"/>
            <a:ext cx="6141492" cy="4651043"/>
          </a:xfrm>
          <a:prstGeom prst="rect">
            <a:avLst/>
          </a:prstGeom>
        </p:spPr>
      </p:pic>
      <p:pic>
        <p:nvPicPr>
          <p:cNvPr id="850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21034" y="1251329"/>
            <a:ext cx="5231643" cy="4579962"/>
          </a:xfrm>
          <a:prstGeom prst="rect">
            <a:avLst/>
          </a:prstGeom>
        </p:spPr>
      </p:pic>
      <p:sp>
        <p:nvSpPr>
          <p:cNvPr id="8505" name=""/>
          <p:cNvSpPr txBox="1"/>
          <p:nvPr/>
        </p:nvSpPr>
        <p:spPr>
          <a:xfrm>
            <a:off x="466297" y="6457381"/>
            <a:ext cx="11430002" cy="29393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1400">
                <a:solidFill>
                  <a:schemeClr val="bg1"/>
                </a:solidFill>
                <a:hlinkClick r:id="rId6"/>
              </a:rPr>
              <a:t>https://blog.naver.com/PostView.nhn?blogId=ekbae98&amp;logNo=221353669737&amp;isFromSearchAddView=true</a:t>
            </a:r>
            <a:endParaRPr lang="ko-KR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/>
  </p:transition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91</ep:Words>
  <ep:PresentationFormat>와이드스크린</ep:PresentationFormat>
  <ep:Paragraphs>41</ep:Paragraphs>
  <ep:Slides>16</ep:Slides>
  <ep:Notes>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Office 테마</vt:lpstr>
      <vt:lpstr>추진 일정</vt:lpstr>
      <vt:lpstr>기대효과 및 활용방안</vt:lpstr>
      <vt:lpstr>과제 성과 계획</vt:lpstr>
      <vt:lpstr>슬라이드 4</vt:lpstr>
      <vt:lpstr>PowerPoint 프레젠테이션</vt:lpstr>
      <vt:lpstr>슬라이드 6</vt:lpstr>
      <vt:lpstr>KNU Academic Program</vt:lpstr>
      <vt:lpstr>KNU Academic Program</vt:lpstr>
      <vt:lpstr>KNU Academic Program</vt:lpstr>
      <vt:lpstr>KNU Academic Program</vt:lpstr>
      <vt:lpstr>KNU Academic Program</vt:lpstr>
      <vt:lpstr>KNU Academic Program</vt:lpstr>
      <vt:lpstr>슬라이드 13</vt:lpstr>
      <vt:lpstr>슬라이드 14</vt:lpstr>
      <vt:lpstr>슬라이드 15</vt:lpstr>
      <vt:lpstr>슬라이드 16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2018-06-26T11:23:37.000</dcterms:created>
  <dc:creator>HA</dc:creator>
  <cp:lastModifiedBy>DIAMOND</cp:lastModifiedBy>
  <dcterms:modified xsi:type="dcterms:W3CDTF">2019-09-08T08:07:34.238</dcterms:modified>
  <cp:revision>105</cp:revision>
  <dc:title>PowerPoint 프레젠테이션</dc:title>
</cp:coreProperties>
</file>